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98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F4C1-6A99-48AD-8313-09C21D7DEFCD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D98B5-12C0-4054-8187-652E4A064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909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F4C1-6A99-48AD-8313-09C21D7DEFCD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D98B5-12C0-4054-8187-652E4A064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44273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F4C1-6A99-48AD-8313-09C21D7DEFCD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D98B5-12C0-4054-8187-652E4A064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7491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F4C1-6A99-48AD-8313-09C21D7DEFCD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D98B5-12C0-4054-8187-652E4A064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4433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F4C1-6A99-48AD-8313-09C21D7DEFCD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D98B5-12C0-4054-8187-652E4A064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35498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F4C1-6A99-48AD-8313-09C21D7DEFCD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D98B5-12C0-4054-8187-652E4A064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7956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F4C1-6A99-48AD-8313-09C21D7DEFCD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D98B5-12C0-4054-8187-652E4A064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32955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F4C1-6A99-48AD-8313-09C21D7DEFCD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D98B5-12C0-4054-8187-652E4A064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4117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F4C1-6A99-48AD-8313-09C21D7DEFCD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D98B5-12C0-4054-8187-652E4A064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85766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F4C1-6A99-48AD-8313-09C21D7DEFCD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D98B5-12C0-4054-8187-652E4A064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4475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F4C1-6A99-48AD-8313-09C21D7DEFCD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3D98B5-12C0-4054-8187-652E4A064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415904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EF4C1-6A99-48AD-8313-09C21D7DEFCD}" type="datetimeFigureOut">
              <a:rPr kumimoji="1" lang="ja-JP" altLang="en-US" smtClean="0"/>
              <a:t>2026/4/23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3D98B5-12C0-4054-8187-652E4A064C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622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369F71C-56C0-0548-C4D0-27B5391B091E}"/>
              </a:ext>
            </a:extLst>
          </p:cNvPr>
          <p:cNvSpPr/>
          <p:nvPr/>
        </p:nvSpPr>
        <p:spPr>
          <a:xfrm>
            <a:off x="0" y="646118"/>
            <a:ext cx="9906000" cy="116547"/>
          </a:xfrm>
          <a:prstGeom prst="rect">
            <a:avLst/>
          </a:prstGeom>
          <a:gradFill>
            <a:gsLst>
              <a:gs pos="84000">
                <a:schemeClr val="accent5">
                  <a:lumMod val="75000"/>
                </a:schemeClr>
              </a:gs>
              <a:gs pos="27000">
                <a:schemeClr val="accent1">
                  <a:lumMod val="45000"/>
                  <a:lumOff val="55000"/>
                </a:schemeClr>
              </a:gs>
              <a:gs pos="37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CC419D29-F161-C2F1-552A-CA9EB897EB28}"/>
              </a:ext>
            </a:extLst>
          </p:cNvPr>
          <p:cNvSpPr txBox="1">
            <a:spLocks noChangeArrowheads="1"/>
          </p:cNvSpPr>
          <p:nvPr/>
        </p:nvSpPr>
        <p:spPr>
          <a:xfrm>
            <a:off x="112491" y="92120"/>
            <a:ext cx="9896230" cy="5539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197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395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592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789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lvl="0" defTabSz="914400"/>
            <a:r>
              <a:rPr kumimoji="1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【</a:t>
            </a:r>
            <a:r>
              <a:rPr kumimoji="1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○○県建築士会</a:t>
            </a:r>
            <a:r>
              <a:rPr kumimoji="1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】</a:t>
            </a:r>
            <a:b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</a:br>
            <a:r>
              <a:rPr lang="ja-JP" altLang="en-US" sz="1600" kern="0" dirty="0">
                <a:latin typeface="HGP創英角ｺﾞｼｯｸUB"/>
                <a:ea typeface="HGP創英角ｺﾞｼｯｸUB"/>
              </a:rPr>
              <a:t>令和</a:t>
            </a:r>
            <a:r>
              <a:rPr lang="en-US" altLang="ja-JP" sz="1600" kern="0" dirty="0">
                <a:latin typeface="HGP創英角ｺﾞｼｯｸUB"/>
                <a:ea typeface="HGP創英角ｺﾞｼｯｸUB"/>
              </a:rPr>
              <a:t>8</a:t>
            </a:r>
            <a:r>
              <a:rPr lang="ja-JP" altLang="en-US" sz="1600" kern="0" dirty="0">
                <a:latin typeface="HGP創英角ｺﾞｼｯｸUB"/>
                <a:ea typeface="HGP創英角ｺﾞｼｯｸUB"/>
              </a:rPr>
              <a:t>年度○○県における気候風土適応住宅　独自基準策定活動</a:t>
            </a: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rgbClr val="4087C8"/>
              </a:solidFill>
              <a:effectLst/>
              <a:uLnTx/>
              <a:uFillTx/>
              <a:latin typeface="HGP創英角ｺﾞｼｯｸUB"/>
              <a:ea typeface="HGP創英角ｺﾞｼｯｸUB"/>
              <a:cs typeface="+mj-cs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10F19E7-CC2C-E747-D0EF-F492955A7F06}"/>
              </a:ext>
            </a:extLst>
          </p:cNvPr>
          <p:cNvSpPr/>
          <p:nvPr/>
        </p:nvSpPr>
        <p:spPr>
          <a:xfrm>
            <a:off x="112492" y="1133324"/>
            <a:ext cx="9681016" cy="307777"/>
          </a:xfrm>
          <a:prstGeom prst="rect">
            <a:avLst/>
          </a:prstGeom>
          <a:noFill/>
          <a:ln w="12700" cap="flat" cmpd="sng" algn="ctr">
            <a:solidFill>
              <a:srgbClr val="4472C4"/>
            </a:solidFill>
            <a:prstDash val="solid"/>
          </a:ln>
          <a:effectLst/>
        </p:spPr>
        <p:txBody>
          <a:bodyPr wrap="square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4" marR="0" lvl="0" indent="-180974" algn="just" defTabSz="74294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県の気候風土に適した独自基準の策定に向けた検討会、説明会の実施、基準の周知活動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EAC7B3D7-34E0-CD54-A3D8-54A952A33CE3}"/>
              </a:ext>
            </a:extLst>
          </p:cNvPr>
          <p:cNvSpPr/>
          <p:nvPr/>
        </p:nvSpPr>
        <p:spPr>
          <a:xfrm>
            <a:off x="112491" y="2044108"/>
            <a:ext cx="9678041" cy="3448224"/>
          </a:xfrm>
          <a:prstGeom prst="rect">
            <a:avLst/>
          </a:prstGeom>
          <a:noFill/>
          <a:ln w="12700" cap="flat" cmpd="sng" algn="ctr">
            <a:solidFill>
              <a:srgbClr val="4472C4"/>
            </a:solidFill>
            <a:prstDash val="solid"/>
          </a:ln>
          <a:effectLst/>
        </p:spPr>
        <p:txBody>
          <a:bodyPr rtlCol="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42946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sz="1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742946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【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活動内容</a:t>
            </a: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】</a:t>
            </a:r>
          </a:p>
          <a:p>
            <a:pPr marL="0" marR="0" lvl="0" indent="0" algn="l" defTabSz="742946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sz="1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742946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5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月から</a:t>
            </a: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12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月に、県と基準案の検討会議を</a:t>
            </a: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4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回開催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742946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742946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7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月〇日　〇〇地区の住宅の事例の見学会開催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742946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参加者：行政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5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名、実務者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5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名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742946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sz="1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742946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12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月〇日　基準案の実務者向け説明会開催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742946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参加者：実務者</a:t>
            </a:r>
            <a:r>
              <a:rPr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60</a:t>
            </a:r>
            <a:r>
              <a:rPr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名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742946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sz="1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742946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1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月　周知のための団体ホームページ作成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742946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sz="1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defTabSz="742946" fontAlgn="base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令和</a:t>
            </a: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9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kumimoji="0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4</a:t>
            </a: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月　</a:t>
            </a:r>
            <a:r>
              <a:rPr kumimoji="1"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〇〇県型気候風土適応住宅基準　施行予定</a:t>
            </a:r>
            <a:endParaRPr kumimoji="1" lang="en-US" altLang="ja-JP" sz="1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0" marR="0" lvl="0" indent="0" algn="l" defTabSz="742946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742946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ja-JP" sz="14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742946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75000"/>
                </a:srgb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80E82A3F-F63F-E722-3DDE-BC0A5EC2C7F5}"/>
              </a:ext>
            </a:extLst>
          </p:cNvPr>
          <p:cNvSpPr/>
          <p:nvPr/>
        </p:nvSpPr>
        <p:spPr>
          <a:xfrm>
            <a:off x="112491" y="6095337"/>
            <a:ext cx="9681016" cy="523220"/>
          </a:xfrm>
          <a:prstGeom prst="rect">
            <a:avLst/>
          </a:prstGeom>
          <a:noFill/>
          <a:ln w="12700" cap="flat" cmpd="sng" algn="ctr">
            <a:solidFill>
              <a:srgbClr val="4472C4"/>
            </a:solidFill>
            <a:prstDash val="solid"/>
          </a:ln>
          <a:effectLst/>
        </p:spPr>
        <p:txBody>
          <a:bodyPr wrap="square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4" marR="0" lvl="0" indent="-180974" algn="just" defTabSz="74294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令和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9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年</a:t>
            </a:r>
            <a:r>
              <a:rPr kumimoji="1" lang="en-US" altLang="ja-JP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4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月　〇〇県型気候風土適応住宅基準　施行予定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  <a:p>
            <a:pPr marL="180974" marR="0" lvl="0" indent="-180974" algn="just" defTabSz="74294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</a:t>
            </a:r>
            <a:r>
              <a:rPr kumimoji="1" lang="en-US" altLang="ja-JP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9</a:t>
            </a:r>
            <a:r>
              <a:rPr kumimoji="1" lang="ja-JP" altLang="en-US" sz="14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年度の活動としては、審査用のガイドラインや、実務者向けガイドライン作成を検討予定</a:t>
            </a:r>
            <a:r>
              <a:rPr kumimoji="1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+mn-cs"/>
              </a:rPr>
              <a:t>　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56F31C35-AF15-3FA2-E7D3-15FF1D215B13}"/>
              </a:ext>
            </a:extLst>
          </p:cNvPr>
          <p:cNvSpPr/>
          <p:nvPr/>
        </p:nvSpPr>
        <p:spPr>
          <a:xfrm>
            <a:off x="115467" y="831447"/>
            <a:ext cx="1894046" cy="297749"/>
          </a:xfrm>
          <a:prstGeom prst="rect">
            <a:avLst/>
          </a:prstGeom>
          <a:solidFill>
            <a:srgbClr val="4472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42946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HGMaruGothicMPRO" charset="-128"/>
              </a:rPr>
              <a:t>活動概要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EA9A87F-68DA-6F57-D610-19F11E831FB0}"/>
              </a:ext>
            </a:extLst>
          </p:cNvPr>
          <p:cNvSpPr/>
          <p:nvPr/>
        </p:nvSpPr>
        <p:spPr>
          <a:xfrm>
            <a:off x="112491" y="1735386"/>
            <a:ext cx="1892456" cy="308721"/>
          </a:xfrm>
          <a:prstGeom prst="rect">
            <a:avLst/>
          </a:prstGeom>
          <a:solidFill>
            <a:srgbClr val="4472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42946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HGMaruGothicMPRO" charset="-128"/>
              </a:rPr>
              <a:t>主な</a:t>
            </a:r>
            <a:r>
              <a:rPr lang="ja-JP" altLang="en-US" sz="14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HGMaruGothicMPRO" charset="-128"/>
              </a:rPr>
              <a:t>活動</a:t>
            </a: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HGMaruGothicMPRO" charset="-128"/>
              </a:rPr>
              <a:t>成果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8D03482-5C51-38E2-183B-889D59FEFCE8}"/>
              </a:ext>
            </a:extLst>
          </p:cNvPr>
          <p:cNvSpPr/>
          <p:nvPr/>
        </p:nvSpPr>
        <p:spPr>
          <a:xfrm>
            <a:off x="112491" y="5785899"/>
            <a:ext cx="1892456" cy="308721"/>
          </a:xfrm>
          <a:prstGeom prst="rect">
            <a:avLst/>
          </a:prstGeom>
          <a:solidFill>
            <a:srgbClr val="4472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42946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HGMaruGothicMPRO" charset="-128"/>
              </a:rPr>
              <a:t>今後の予定</a:t>
            </a:r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DE0C5DC4-1057-3562-7B24-6B9904C31CF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5" t="4467" r="4588" b="6396"/>
          <a:stretch>
            <a:fillRect/>
          </a:stretch>
        </p:blipFill>
        <p:spPr>
          <a:xfrm>
            <a:off x="8319366" y="83044"/>
            <a:ext cx="1531220" cy="464167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73C96ACA-412A-15CC-D728-F2DF0DE7E4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44010" y="4472682"/>
            <a:ext cx="1281932" cy="944219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ED51C64-6D53-409E-7B01-A59D6E33EB15}"/>
              </a:ext>
            </a:extLst>
          </p:cNvPr>
          <p:cNvSpPr txBox="1"/>
          <p:nvPr/>
        </p:nvSpPr>
        <p:spPr>
          <a:xfrm>
            <a:off x="5673380" y="4486940"/>
            <a:ext cx="1385316" cy="26161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en-US" altLang="ja-JP" sz="1100" dirty="0"/>
              <a:t>7</a:t>
            </a:r>
            <a:r>
              <a:rPr kumimoji="1" lang="ja-JP" altLang="en-US" sz="1100" dirty="0"/>
              <a:t>月○○地区見学会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71EB3D3-24C3-9388-2052-7EB5BEC57E66}"/>
              </a:ext>
            </a:extLst>
          </p:cNvPr>
          <p:cNvSpPr txBox="1"/>
          <p:nvPr/>
        </p:nvSpPr>
        <p:spPr>
          <a:xfrm>
            <a:off x="4780353" y="2193484"/>
            <a:ext cx="2230098" cy="43088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kumimoji="1" lang="ja-JP" altLang="en-US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〇〇県型気候風土適応住宅基準</a:t>
            </a:r>
            <a:endParaRPr kumimoji="1" lang="en-US" altLang="ja-JP" sz="1100" dirty="0">
              <a:solidFill>
                <a:srgbClr val="00000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100" dirty="0">
                <a:solidFill>
                  <a:srgbClr val="00000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チェックシート</a:t>
            </a:r>
            <a:endParaRPr kumimoji="1" lang="ja-JP" altLang="en-US" sz="1100" dirty="0"/>
          </a:p>
        </p:txBody>
      </p:sp>
      <p:pic>
        <p:nvPicPr>
          <p:cNvPr id="28" name="図 27">
            <a:extLst>
              <a:ext uri="{FF2B5EF4-FFF2-40B4-BE49-F238E27FC236}">
                <a16:creationId xmlns:a16="http://schemas.microsoft.com/office/drawing/2014/main" id="{7C543504-F6E2-558D-7CA6-701686AD8BD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878" t="20545" r="2840" b="1891"/>
          <a:stretch>
            <a:fillRect/>
          </a:stretch>
        </p:blipFill>
        <p:spPr>
          <a:xfrm>
            <a:off x="6897016" y="2193484"/>
            <a:ext cx="2828926" cy="1730687"/>
          </a:xfrm>
          <a:prstGeom prst="rect">
            <a:avLst/>
          </a:prstGeom>
          <a:ln>
            <a:solidFill>
              <a:schemeClr val="bg1">
                <a:lumMod val="85000"/>
              </a:schemeClr>
            </a:solidFill>
          </a:ln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DC01D2DD-C06C-07E9-8A1E-C3AEB6F2EAA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8696" y="4486940"/>
            <a:ext cx="1291358" cy="944219"/>
          </a:xfrm>
          <a:prstGeom prst="rect">
            <a:avLst/>
          </a:prstGeom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8DAA6D38-F06B-3B8F-3BCA-4EC9A111ACF6}"/>
              </a:ext>
            </a:extLst>
          </p:cNvPr>
          <p:cNvSpPr txBox="1"/>
          <p:nvPr/>
        </p:nvSpPr>
        <p:spPr>
          <a:xfrm>
            <a:off x="6251981" y="50995"/>
            <a:ext cx="176348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dirty="0">
                <a:ln>
                  <a:solidFill>
                    <a:srgbClr val="FF0000"/>
                  </a:solidFill>
                </a:ln>
                <a:solidFill>
                  <a:srgbClr val="FF0000">
                    <a:alpha val="20000"/>
                  </a:srgbClr>
                </a:solidFill>
              </a:rPr>
              <a:t>記入例</a:t>
            </a:r>
            <a:endParaRPr kumimoji="1" lang="en-US" altLang="ja-JP" sz="4000" dirty="0">
              <a:ln>
                <a:solidFill>
                  <a:srgbClr val="FF0000"/>
                </a:solidFill>
              </a:ln>
              <a:solidFill>
                <a:srgbClr val="FF0000">
                  <a:alpha val="2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2754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4AE648-5CDF-4D0C-74C7-734AB96DCA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5447D6C0-0DCA-2EFF-0BC9-803ADCF9BFBC}"/>
              </a:ext>
            </a:extLst>
          </p:cNvPr>
          <p:cNvSpPr/>
          <p:nvPr/>
        </p:nvSpPr>
        <p:spPr>
          <a:xfrm>
            <a:off x="0" y="646118"/>
            <a:ext cx="9906000" cy="116547"/>
          </a:xfrm>
          <a:prstGeom prst="rect">
            <a:avLst/>
          </a:prstGeom>
          <a:gradFill>
            <a:gsLst>
              <a:gs pos="84000">
                <a:schemeClr val="accent5">
                  <a:lumMod val="75000"/>
                </a:schemeClr>
              </a:gs>
              <a:gs pos="27000">
                <a:schemeClr val="accent1">
                  <a:lumMod val="45000"/>
                  <a:lumOff val="55000"/>
                </a:schemeClr>
              </a:gs>
              <a:gs pos="37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Rectangle 2">
            <a:extLst>
              <a:ext uri="{FF2B5EF4-FFF2-40B4-BE49-F238E27FC236}">
                <a16:creationId xmlns:a16="http://schemas.microsoft.com/office/drawing/2014/main" id="{F85406A4-5699-F50D-AB29-B4FE2DD312CB}"/>
              </a:ext>
            </a:extLst>
          </p:cNvPr>
          <p:cNvSpPr txBox="1">
            <a:spLocks noChangeArrowheads="1"/>
          </p:cNvSpPr>
          <p:nvPr/>
        </p:nvSpPr>
        <p:spPr>
          <a:xfrm>
            <a:off x="112491" y="92120"/>
            <a:ext cx="9896230" cy="55399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197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395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592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789" algn="l" rtl="0" eaLnBrk="1" fontAlgn="base" hangingPunct="1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【</a:t>
            </a:r>
            <a:r>
              <a:rPr kumimoji="1" lang="ja-JP" altLang="en-US" sz="14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＊＊＊＊＊＊＊＊＊（建築団体名：申請者）</a:t>
            </a:r>
            <a:r>
              <a:rPr kumimoji="1" lang="en-US" altLang="ja-JP" sz="14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】</a:t>
            </a:r>
            <a:br>
              <a:rPr kumimoji="1" lang="en-US" altLang="ja-JP" sz="18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</a:br>
            <a:r>
              <a:rPr kumimoji="1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＊＊＊＊＊＊＊＊＊＊＊＊（令和８年度）（プロジェクト名の記入）</a:t>
            </a:r>
            <a:endParaRPr kumimoji="1" lang="ja-JP" altLang="en-US" sz="1800" b="0" i="0" u="none" strike="noStrike" kern="0" cap="none" spc="0" normalizeH="0" baseline="0" noProof="0" dirty="0">
              <a:ln>
                <a:noFill/>
              </a:ln>
              <a:solidFill>
                <a:srgbClr val="4087C8"/>
              </a:solidFill>
              <a:effectLst/>
              <a:uLnTx/>
              <a:uFillTx/>
              <a:latin typeface="HGP創英角ｺﾞｼｯｸUB"/>
              <a:ea typeface="HGP創英角ｺﾞｼｯｸUB"/>
              <a:cs typeface="+mj-cs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B4672BF2-FC1E-D6D9-A57B-2B61800EBDC9}"/>
              </a:ext>
            </a:extLst>
          </p:cNvPr>
          <p:cNvSpPr/>
          <p:nvPr/>
        </p:nvSpPr>
        <p:spPr>
          <a:xfrm>
            <a:off x="112492" y="1133324"/>
            <a:ext cx="9681016" cy="307777"/>
          </a:xfrm>
          <a:prstGeom prst="rect">
            <a:avLst/>
          </a:prstGeom>
          <a:noFill/>
          <a:ln w="12700" cap="flat" cmpd="sng" algn="ctr">
            <a:solidFill>
              <a:srgbClr val="4472C4"/>
            </a:solidFill>
            <a:prstDash val="solid"/>
          </a:ln>
          <a:effectLst/>
        </p:spPr>
        <p:txBody>
          <a:bodyPr wrap="square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4" marR="0" lvl="0" indent="-180974" algn="just" defTabSz="74294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＊＊＊＊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CC79DD4-4529-31DD-037A-A9B2538A5787}"/>
              </a:ext>
            </a:extLst>
          </p:cNvPr>
          <p:cNvSpPr/>
          <p:nvPr/>
        </p:nvSpPr>
        <p:spPr>
          <a:xfrm>
            <a:off x="112491" y="2044107"/>
            <a:ext cx="9678041" cy="3680571"/>
          </a:xfrm>
          <a:prstGeom prst="rect">
            <a:avLst/>
          </a:prstGeom>
          <a:noFill/>
          <a:ln w="12700" cap="flat" cmpd="sng" algn="ctr">
            <a:solidFill>
              <a:srgbClr val="4472C4"/>
            </a:solidFill>
            <a:prstDash val="solid"/>
          </a:ln>
          <a:effectLst/>
        </p:spPr>
        <p:txBody>
          <a:bodyPr rtlCol="0" anchor="t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742946" rtl="0" eaLnBrk="1" fontAlgn="base" latinLnBrk="0" hangingPunct="1">
              <a:lnSpc>
                <a:spcPts val="13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FFFFFF">
                  <a:lumMod val="75000"/>
                </a:srgbClr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74294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　＊＊＊＊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  <a:p>
            <a:pPr marL="0" marR="0" lvl="0" indent="0" algn="l" defTabSz="74294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（図などを交えてわかりやすく）</a:t>
            </a:r>
            <a:endParaRPr kumimoji="0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6258BDBE-A787-0D87-E7E0-BC3113977ABF}"/>
              </a:ext>
            </a:extLst>
          </p:cNvPr>
          <p:cNvSpPr/>
          <p:nvPr/>
        </p:nvSpPr>
        <p:spPr>
          <a:xfrm>
            <a:off x="112491" y="6095337"/>
            <a:ext cx="9681016" cy="307777"/>
          </a:xfrm>
          <a:prstGeom prst="rect">
            <a:avLst/>
          </a:prstGeom>
          <a:noFill/>
          <a:ln w="12700" cap="flat" cmpd="sng" algn="ctr">
            <a:solidFill>
              <a:srgbClr val="4472C4"/>
            </a:solidFill>
            <a:prstDash val="solid"/>
          </a:ln>
          <a:effectLst/>
        </p:spPr>
        <p:txBody>
          <a:bodyPr wrap="square" rtlCol="0" anchor="t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4" marR="0" lvl="0" indent="-180974" algn="just" defTabSz="742946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メイリオ" panose="020B0604030504040204" pitchFamily="50" charset="-128"/>
              </a:rPr>
              <a:t>＊＊＊＊</a:t>
            </a:r>
            <a:endParaRPr kumimoji="1" lang="en-US" altLang="ja-JP" sz="1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Meiryo UI" panose="020B0604030504040204" pitchFamily="50" charset="-128"/>
              <a:ea typeface="Meiryo UI" panose="020B0604030504040204" pitchFamily="50" charset="-128"/>
              <a:cs typeface="+mn-cs"/>
            </a:endParaRPr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6C390CF5-CA32-BEC6-9A12-CC8F472ED649}"/>
              </a:ext>
            </a:extLst>
          </p:cNvPr>
          <p:cNvSpPr/>
          <p:nvPr/>
        </p:nvSpPr>
        <p:spPr>
          <a:xfrm>
            <a:off x="115467" y="831447"/>
            <a:ext cx="1894046" cy="297749"/>
          </a:xfrm>
          <a:prstGeom prst="rect">
            <a:avLst/>
          </a:prstGeom>
          <a:solidFill>
            <a:srgbClr val="4472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42946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HGMaruGothicMPRO" charset="-128"/>
              </a:rPr>
              <a:t>活動概要</a:t>
            </a:r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D398E7F9-B410-4FB3-5D32-A2F898FD8AA6}"/>
              </a:ext>
            </a:extLst>
          </p:cNvPr>
          <p:cNvSpPr/>
          <p:nvPr/>
        </p:nvSpPr>
        <p:spPr>
          <a:xfrm>
            <a:off x="112491" y="1735386"/>
            <a:ext cx="1892456" cy="308721"/>
          </a:xfrm>
          <a:prstGeom prst="rect">
            <a:avLst/>
          </a:prstGeom>
          <a:solidFill>
            <a:srgbClr val="4472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42946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HGMaruGothicMPRO" charset="-128"/>
              </a:rPr>
              <a:t>主な</a:t>
            </a:r>
            <a:r>
              <a:rPr lang="ja-JP" altLang="en-US" sz="1400" b="1" kern="0" dirty="0">
                <a:solidFill>
                  <a:prstClr val="white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HGMaruGothicMPRO" charset="-128"/>
              </a:rPr>
              <a:t>活動</a:t>
            </a: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HGMaruGothicMPRO" charset="-128"/>
              </a:rPr>
              <a:t>成果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D814C5E-C2B4-EFB2-B663-09333AC344BB}"/>
              </a:ext>
            </a:extLst>
          </p:cNvPr>
          <p:cNvSpPr/>
          <p:nvPr/>
        </p:nvSpPr>
        <p:spPr>
          <a:xfrm>
            <a:off x="112491" y="5785899"/>
            <a:ext cx="1892456" cy="308721"/>
          </a:xfrm>
          <a:prstGeom prst="rect">
            <a:avLst/>
          </a:prstGeom>
          <a:solidFill>
            <a:srgbClr val="4472C4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742946" rtl="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eiryo UI" panose="020B0604030504040204" pitchFamily="50" charset="-128"/>
                <a:ea typeface="Meiryo UI" panose="020B0604030504040204" pitchFamily="50" charset="-128"/>
                <a:cs typeface="HGMaruGothicMPRO" charset="-128"/>
              </a:rPr>
              <a:t>今後の予定</a:t>
            </a:r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E56251D0-CFC8-D5C1-CE43-2160D57A32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35" t="4467" r="4588" b="6396"/>
          <a:stretch>
            <a:fillRect/>
          </a:stretch>
        </p:blipFill>
        <p:spPr>
          <a:xfrm>
            <a:off x="8319366" y="83044"/>
            <a:ext cx="1531220" cy="464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083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72</TotalTime>
  <Words>250</Words>
  <Application>Microsoft Office PowerPoint</Application>
  <PresentationFormat>A4 210 x 297 mm</PresentationFormat>
  <Paragraphs>35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8" baseType="lpstr">
      <vt:lpstr>HGP創英角ｺﾞｼｯｸUB</vt:lpstr>
      <vt:lpstr>Meiryo UI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kkj</dc:creator>
  <cp:revision>0</cp:revision>
  <dcterms:created xsi:type="dcterms:W3CDTF">2026-04-23T01:46:37Z</dcterms:created>
  <dcterms:modified xsi:type="dcterms:W3CDTF">2026-04-23T02:58:59Z</dcterms:modified>
</cp:coreProperties>
</file>